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7"/>
  </p:notesMasterIdLst>
  <p:sldIdLst>
    <p:sldId id="256" r:id="rId6"/>
    <p:sldId id="257" r:id="rId7"/>
    <p:sldId id="289" r:id="rId8"/>
    <p:sldId id="258" r:id="rId9"/>
    <p:sldId id="259" r:id="rId10"/>
    <p:sldId id="261" r:id="rId11"/>
    <p:sldId id="260" r:id="rId12"/>
    <p:sldId id="263" r:id="rId13"/>
    <p:sldId id="264" r:id="rId14"/>
    <p:sldId id="265" r:id="rId15"/>
    <p:sldId id="283" r:id="rId16"/>
    <p:sldId id="28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91" r:id="rId25"/>
    <p:sldId id="273" r:id="rId26"/>
    <p:sldId id="274" r:id="rId27"/>
    <p:sldId id="275" r:id="rId28"/>
    <p:sldId id="276" r:id="rId29"/>
    <p:sldId id="277" r:id="rId30"/>
    <p:sldId id="278" r:id="rId31"/>
    <p:sldId id="287" r:id="rId32"/>
    <p:sldId id="280" r:id="rId33"/>
    <p:sldId id="281" r:id="rId34"/>
    <p:sldId id="282" r:id="rId35"/>
    <p:sldId id="292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94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BFF6D-D0C1-4633-BD38-5E9A3CC72843}" type="datetimeFigureOut">
              <a:rPr lang="cs-CZ" smtClean="0"/>
              <a:t>16.1.2017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9CF9-4BB4-435D-98FE-5DBE1423D4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20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9CF9-4BB4-435D-98FE-5DBE1423D44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425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8452" y="6339099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90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974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18913"/>
            <a:ext cx="7886700" cy="36580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8452" y="6347724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076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8451" y="6339099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987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3262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65561"/>
            <a:ext cx="3886200" cy="35114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65561"/>
            <a:ext cx="3886200" cy="351140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8452" y="6323698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479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24404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64301"/>
            <a:ext cx="3868340" cy="282536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3191" y="2440362"/>
            <a:ext cx="39433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364301"/>
            <a:ext cx="3887391" cy="2825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95704" y="6289601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89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974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7078" y="6339098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4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9826" y="6337781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32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1242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91242"/>
            <a:ext cx="4629150" cy="47698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91442"/>
            <a:ext cx="2949178" cy="31775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4341" y="6356350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smtClean="0"/>
              <a:t>titul, jméno, příjmení, funkce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33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692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86928"/>
            <a:ext cx="4629150" cy="512409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00068"/>
            <a:ext cx="2949178" cy="35109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5329" y="6320528"/>
            <a:ext cx="3086100" cy="3651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cs-CZ" dirty="0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295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04661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93033"/>
            <a:ext cx="7886700" cy="368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8452" y="62978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titul, jméno, příjmení,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521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131416"/>
            <a:ext cx="7772400" cy="2387600"/>
          </a:xfrm>
        </p:spPr>
        <p:txBody>
          <a:bodyPr/>
          <a:lstStyle/>
          <a:p>
            <a:r>
              <a:rPr lang="cs-CZ" dirty="0" smtClean="0"/>
              <a:t>UNIVERZITA OBRANY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0245" y="4318503"/>
            <a:ext cx="8546471" cy="939296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I Ty se můžeš stát důstojníkem!</a:t>
            </a:r>
            <a:endParaRPr lang="cs-CZ" sz="36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87078" y="6320271"/>
            <a:ext cx="4799521" cy="365125"/>
          </a:xfrm>
        </p:spPr>
        <p:txBody>
          <a:bodyPr/>
          <a:lstStyle/>
          <a:p>
            <a:r>
              <a:rPr lang="cs-CZ" dirty="0" smtClean="0"/>
              <a:t>Kapitán Ing. Roman HANZLÍK, Ph.D. </a:t>
            </a:r>
          </a:p>
        </p:txBody>
      </p:sp>
    </p:spTree>
    <p:extLst>
      <p:ext uri="{BB962C8B-B14F-4D97-AF65-F5344CB8AC3E}">
        <p14:creationId xmlns:p14="http://schemas.microsoft.com/office/powerpoint/2010/main" val="4804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08265"/>
            <a:ext cx="9143999" cy="869086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FAKULTA </a:t>
            </a:r>
            <a:r>
              <a:rPr lang="cs-CZ" sz="3600" dirty="0" smtClean="0"/>
              <a:t>VOJENSKÝCH TECHNOLOGIÍ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blackWhite">
          <a:xfrm>
            <a:off x="1042988" y="3372572"/>
            <a:ext cx="5976937" cy="647700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Termín přijímací zkoušky:  </a:t>
            </a:r>
            <a:r>
              <a:rPr lang="cs-CZ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17. </a:t>
            </a:r>
            <a:r>
              <a:rPr lang="cs-CZ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cs-CZ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21. </a:t>
            </a:r>
            <a:r>
              <a:rPr lang="cs-CZ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dubna </a:t>
            </a:r>
            <a:r>
              <a:rPr lang="cs-CZ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2017</a:t>
            </a:r>
            <a:endParaRPr 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blackWhite">
          <a:xfrm>
            <a:off x="1116013" y="4868863"/>
            <a:ext cx="2366962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Přijímací zkoušky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blackWhite">
          <a:xfrm>
            <a:off x="5076825" y="4868863"/>
            <a:ext cx="3743325" cy="5048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Angličtina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blackWhite">
          <a:xfrm>
            <a:off x="5076825" y="5589588"/>
            <a:ext cx="3743325" cy="5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fyzické zdatnosti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20044559">
            <a:off x="3776663" y="4425950"/>
            <a:ext cx="1081087" cy="360363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3851275" y="4941888"/>
            <a:ext cx="1081088" cy="358775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445130">
            <a:off x="3792538" y="5462588"/>
            <a:ext cx="1079500" cy="360362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blackWhite">
          <a:xfrm>
            <a:off x="1718541" y="1958831"/>
            <a:ext cx="5257800" cy="1223962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Dny </a:t>
            </a: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otevřených dveří: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 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1. prosince 2016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  12.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ledna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	 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9.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února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blackWhite">
          <a:xfrm>
            <a:off x="5076825" y="4149725"/>
            <a:ext cx="3743325" cy="503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studijních předpokladů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5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9299" y="1122363"/>
            <a:ext cx="8302028" cy="1150057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PŘÍPRAVNÉ KURZY PRO UCHAZEČE O STUDIUM NA UO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89299" y="2652665"/>
            <a:ext cx="8347295" cy="3594226"/>
          </a:xfrm>
        </p:spPr>
        <p:txBody>
          <a:bodyPr>
            <a:normAutofit fontScale="92500" lnSpcReduction="2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 smtClean="0"/>
              <a:t>určené zdarma všem uchazečům </a:t>
            </a:r>
            <a:r>
              <a:rPr lang="cs-CZ" dirty="0"/>
              <a:t>o vojenské </a:t>
            </a:r>
            <a:r>
              <a:rPr lang="cs-CZ" dirty="0" smtClean="0"/>
              <a:t>studium v </a:t>
            </a:r>
            <a:r>
              <a:rPr lang="cs-CZ" dirty="0"/>
              <a:t>souvislých pětiletých magisterských studijních programech na </a:t>
            </a:r>
            <a:r>
              <a:rPr lang="cs-CZ" dirty="0" smtClean="0"/>
              <a:t>FVL a FVT,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/>
              <a:t>p</a:t>
            </a:r>
            <a:r>
              <a:rPr lang="cs-CZ" dirty="0" smtClean="0"/>
              <a:t>říprava na přijímací řízení z angličtiny, tělesné zdatnosti a testu všeobecných studijních předpokladů,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Termíny:</a:t>
            </a:r>
            <a:r>
              <a:rPr lang="cs-CZ" dirty="0"/>
              <a:t>	</a:t>
            </a:r>
            <a:r>
              <a:rPr lang="cs-CZ" dirty="0" smtClean="0"/>
              <a:t>prosinec:	10. </a:t>
            </a:r>
            <a:r>
              <a:rPr lang="cs-CZ" dirty="0"/>
              <a:t>– </a:t>
            </a:r>
            <a:r>
              <a:rPr lang="cs-CZ" dirty="0" smtClean="0"/>
              <a:t>11. </a:t>
            </a:r>
            <a:r>
              <a:rPr lang="cs-CZ" dirty="0"/>
              <a:t>12. </a:t>
            </a:r>
            <a:r>
              <a:rPr lang="cs-CZ" dirty="0" smtClean="0"/>
              <a:t>2016 	Brno</a:t>
            </a:r>
          </a:p>
          <a:p>
            <a:pPr algn="just"/>
            <a:r>
              <a:rPr lang="cs-CZ" dirty="0"/>
              <a:t>	</a:t>
            </a:r>
            <a:r>
              <a:rPr lang="cs-CZ" dirty="0" smtClean="0"/>
              <a:t>	leden:		21. </a:t>
            </a:r>
            <a:r>
              <a:rPr lang="cs-CZ" dirty="0"/>
              <a:t>– </a:t>
            </a:r>
            <a:r>
              <a:rPr lang="cs-CZ" dirty="0" smtClean="0"/>
              <a:t>22. 01</a:t>
            </a:r>
            <a:r>
              <a:rPr lang="cs-CZ" dirty="0"/>
              <a:t>. 2017 </a:t>
            </a:r>
            <a:r>
              <a:rPr lang="cs-CZ" dirty="0" smtClean="0"/>
              <a:t> 	Brno</a:t>
            </a:r>
          </a:p>
          <a:p>
            <a:pPr algn="just"/>
            <a:r>
              <a:rPr lang="cs-CZ" dirty="0"/>
              <a:t>	</a:t>
            </a:r>
            <a:r>
              <a:rPr lang="cs-CZ" dirty="0" smtClean="0"/>
              <a:t>	únor:		11. </a:t>
            </a:r>
            <a:r>
              <a:rPr lang="cs-CZ" dirty="0"/>
              <a:t>– </a:t>
            </a:r>
            <a:r>
              <a:rPr lang="cs-CZ" dirty="0" smtClean="0"/>
              <a:t>12. 02</a:t>
            </a:r>
            <a:r>
              <a:rPr lang="cs-CZ" dirty="0"/>
              <a:t>. 2017 </a:t>
            </a:r>
            <a:r>
              <a:rPr lang="cs-CZ" dirty="0" smtClean="0"/>
              <a:t>	Brno</a:t>
            </a:r>
          </a:p>
          <a:p>
            <a:pPr algn="just"/>
            <a:r>
              <a:rPr lang="cs-CZ" dirty="0"/>
              <a:t>	</a:t>
            </a:r>
            <a:r>
              <a:rPr lang="cs-CZ" dirty="0" smtClean="0"/>
              <a:t>	březen:	12</a:t>
            </a:r>
            <a:r>
              <a:rPr lang="cs-CZ" dirty="0"/>
              <a:t>. – 13. </a:t>
            </a:r>
            <a:r>
              <a:rPr lang="cs-CZ" dirty="0" smtClean="0"/>
              <a:t>03</a:t>
            </a:r>
            <a:r>
              <a:rPr lang="cs-CZ" dirty="0"/>
              <a:t>. </a:t>
            </a:r>
            <a:r>
              <a:rPr lang="cs-CZ" dirty="0" smtClean="0"/>
              <a:t>2017	Brno</a:t>
            </a:r>
          </a:p>
          <a:p>
            <a:pPr algn="just"/>
            <a:r>
              <a:rPr lang="cs-CZ" dirty="0"/>
              <a:t>	</a:t>
            </a:r>
            <a:r>
              <a:rPr lang="cs-CZ" dirty="0" smtClean="0"/>
              <a:t>	duben:</a:t>
            </a:r>
            <a:r>
              <a:rPr lang="cs-CZ" dirty="0"/>
              <a:t>	</a:t>
            </a:r>
            <a:r>
              <a:rPr lang="cs-CZ" dirty="0" smtClean="0"/>
              <a:t>	01. </a:t>
            </a:r>
            <a:r>
              <a:rPr lang="cs-CZ" dirty="0"/>
              <a:t>– 02</a:t>
            </a:r>
            <a:r>
              <a:rPr lang="cs-CZ" dirty="0" smtClean="0"/>
              <a:t>. 04. 2017 	Praha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</p:spTree>
    <p:extLst>
      <p:ext uri="{BB962C8B-B14F-4D97-AF65-F5344CB8AC3E}">
        <p14:creationId xmlns:p14="http://schemas.microsoft.com/office/powerpoint/2010/main" val="25606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619" y="1122363"/>
            <a:ext cx="8595670" cy="978041"/>
          </a:xfrm>
        </p:spPr>
        <p:txBody>
          <a:bodyPr>
            <a:noAutofit/>
          </a:bodyPr>
          <a:lstStyle/>
          <a:p>
            <a:pPr algn="r"/>
            <a:r>
              <a:rPr lang="cs-CZ" sz="3600" dirty="0"/>
              <a:t>PŘÍPRAVNÉ KURZY PRO UCHAZEČE O STUDIUM NA </a:t>
            </a:r>
            <a:r>
              <a:rPr lang="cs-CZ" sz="3600" dirty="0" smtClean="0"/>
              <a:t>FVL a FVT UO</a:t>
            </a:r>
            <a:endParaRPr lang="cs-CZ" sz="3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092231"/>
              </p:ext>
            </p:extLst>
          </p:nvPr>
        </p:nvGraphicFramePr>
        <p:xfrm>
          <a:off x="160079" y="2502278"/>
          <a:ext cx="8759477" cy="2967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25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52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92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SOBOTA</a:t>
                      </a:r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tx1"/>
                          </a:solidFill>
                        </a:rPr>
                        <a:t>NEDĚLE</a:t>
                      </a:r>
                    </a:p>
                    <a:p>
                      <a:pPr algn="ctr"/>
                      <a:endParaRPr lang="cs-CZ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9630"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čas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Tématika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čas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Tématika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9:30 – 11:30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studijní předpoklady</a:t>
                      </a:r>
                      <a:endParaRPr lang="cs-CZ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8:00 – 9:30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fyzická zdatnost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13:00 – 15:00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anglický</a:t>
                      </a:r>
                      <a:r>
                        <a:rPr lang="cs-CZ" sz="1400" baseline="0" dirty="0" smtClean="0"/>
                        <a:t> jazyk</a:t>
                      </a:r>
                      <a:endParaRPr lang="cs-CZ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10:30 – 12:00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anglický</a:t>
                      </a:r>
                      <a:r>
                        <a:rPr lang="cs-CZ" sz="1400" baseline="0" dirty="0" smtClean="0"/>
                        <a:t> jazyk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dirty="0" smtClean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16:00 – 18:00 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fyzická zdatnost</a:t>
                      </a:r>
                      <a:endParaRPr lang="cs-CZ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b="1" dirty="0" smtClean="0">
                          <a:solidFill>
                            <a:schemeClr val="tx1"/>
                          </a:solidFill>
                        </a:rPr>
                        <a:t>13:00 – 15:00</a:t>
                      </a:r>
                      <a:endParaRPr lang="cs-CZ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studijní předpoklady</a:t>
                      </a:r>
                    </a:p>
                    <a:p>
                      <a:pPr algn="ctr"/>
                      <a:endParaRPr lang="cs-CZ" sz="1400" dirty="0" smtClean="0"/>
                    </a:p>
                    <a:p>
                      <a:pPr algn="ctr"/>
                      <a:endParaRPr lang="cs-CZ" sz="1400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9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2139943"/>
            <a:ext cx="7864764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cs-CZ" altLang="cs-CZ" sz="2000" b="1" i="1" dirty="0">
                <a:solidFill>
                  <a:srgbClr val="000000"/>
                </a:solidFill>
                <a:latin typeface="Arial" charset="0"/>
              </a:rPr>
              <a:t>Bakalářské studium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charset="0"/>
              </a:rPr>
              <a:t>    Zdravotnický záchranář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cs-CZ" altLang="cs-CZ" sz="2000" b="1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</a:pPr>
            <a:r>
              <a:rPr lang="cs-CZ" altLang="cs-CZ" sz="2000" b="1" i="1" dirty="0" smtClean="0">
                <a:solidFill>
                  <a:srgbClr val="000000"/>
                </a:solidFill>
                <a:latin typeface="Arial" charset="0"/>
              </a:rPr>
              <a:t>Magisterské studium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charset="0"/>
              </a:rPr>
              <a:t>    Vojenské </a:t>
            </a: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všeobecné lékařství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charset="0"/>
              </a:rPr>
              <a:t>    Vojenské </a:t>
            </a: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zubní lékařství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000" b="1" dirty="0" smtClean="0">
                <a:solidFill>
                  <a:srgbClr val="000000"/>
                </a:solidFill>
                <a:latin typeface="Arial" charset="0"/>
              </a:rPr>
              <a:t>    Vojenská </a:t>
            </a:r>
            <a:r>
              <a:rPr lang="cs-CZ" altLang="cs-CZ" sz="2000" b="1" dirty="0">
                <a:solidFill>
                  <a:srgbClr val="000000"/>
                </a:solidFill>
                <a:latin typeface="Arial" charset="0"/>
              </a:rPr>
              <a:t>farmacie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209964"/>
            <a:ext cx="9144000" cy="65578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/>
              <a:t>FAKULTA </a:t>
            </a:r>
            <a:r>
              <a:rPr lang="cs-CZ" sz="3600" dirty="0" smtClean="0"/>
              <a:t>VOJENSKÉHO ZDRAVOTNICTVÍ (FVZ)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4" y="2633219"/>
            <a:ext cx="3980872" cy="4004489"/>
          </a:xfrm>
          <a:prstGeom prst="rect">
            <a:avLst/>
          </a:prstGeom>
          <a:effectLst>
            <a:softEdge rad="393700"/>
          </a:effectLst>
        </p:spPr>
      </p:pic>
      <p:sp>
        <p:nvSpPr>
          <p:cNvPr id="9" name="Rectangle 12"/>
          <p:cNvSpPr>
            <a:spLocks noChangeArrowheads="1"/>
          </p:cNvSpPr>
          <p:nvPr/>
        </p:nvSpPr>
        <p:spPr bwMode="blackWhite">
          <a:xfrm>
            <a:off x="119352" y="5389304"/>
            <a:ext cx="5256212" cy="792163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Dny </a:t>
            </a: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otevřených  dveří: 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1. prosince 2016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</a:t>
            </a:r>
            <a:r>
              <a:rPr lang="cs-CZ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21.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ledna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1419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08265"/>
            <a:ext cx="9143999" cy="869086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PŘIJÍMACÍ ZKOUŠKA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blackWhite">
          <a:xfrm>
            <a:off x="2396331" y="2060431"/>
            <a:ext cx="3841750" cy="673533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cs-CZ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Zdravotnický záchranář</a:t>
            </a: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blackWhite">
          <a:xfrm>
            <a:off x="1042988" y="3372572"/>
            <a:ext cx="5976937" cy="647700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Termín přijímací zkoušky:  </a:t>
            </a: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6. června 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blackWhite">
          <a:xfrm>
            <a:off x="1116013" y="4868863"/>
            <a:ext cx="2366962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Přijímací zkoušky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blackWhite">
          <a:xfrm>
            <a:off x="5076825" y="4149725"/>
            <a:ext cx="3743325" cy="503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Biologie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blackWhite">
          <a:xfrm>
            <a:off x="5076825" y="4868863"/>
            <a:ext cx="3743325" cy="5048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Angličtina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blackWhite">
          <a:xfrm>
            <a:off x="5076825" y="5589588"/>
            <a:ext cx="3743325" cy="5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fyzické zdatnosti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20044559">
            <a:off x="3776663" y="4425950"/>
            <a:ext cx="1081087" cy="360363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3851275" y="4941888"/>
            <a:ext cx="1081088" cy="358775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445130">
            <a:off x="3792538" y="5462588"/>
            <a:ext cx="1079500" cy="360362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08265"/>
            <a:ext cx="9143999" cy="869086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PŘIJÍMACÍ ZKOUŠKA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blackWhite">
          <a:xfrm>
            <a:off x="643723" y="1942734"/>
            <a:ext cx="4623594" cy="932151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Vojenské všeobecné lékařství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cs-CZ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Times New Roman" pitchFamily="18" charset="0"/>
              </a:rPr>
              <a:t>Vojenské zubní lékařství</a:t>
            </a: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blackWhite">
          <a:xfrm>
            <a:off x="1892597" y="3074524"/>
            <a:ext cx="5976937" cy="647700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Termín přijímací zkoušky:  </a:t>
            </a: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21. června 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blackWhite">
          <a:xfrm>
            <a:off x="436405" y="5153756"/>
            <a:ext cx="2366962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Přijímací zkoušky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blackWhite">
          <a:xfrm>
            <a:off x="4126210" y="4285358"/>
            <a:ext cx="3743325" cy="7191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Biologie, Somatologie, Fyzika, Chemie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blackWhite">
          <a:xfrm>
            <a:off x="4126211" y="5119165"/>
            <a:ext cx="3743325" cy="5048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Angličtina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blackWhite">
          <a:xfrm>
            <a:off x="4137928" y="5761734"/>
            <a:ext cx="3743325" cy="5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fyzické zdatnosti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20624036">
            <a:off x="2868409" y="4824314"/>
            <a:ext cx="1081087" cy="360363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2931610" y="5299806"/>
            <a:ext cx="1081088" cy="358775"/>
          </a:xfrm>
          <a:prstGeom prst="rightArrow">
            <a:avLst>
              <a:gd name="adj1" fmla="val 55149"/>
              <a:gd name="adj2" fmla="val 5257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79118">
            <a:off x="2905174" y="5729605"/>
            <a:ext cx="1079500" cy="360362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blackWhite">
          <a:xfrm>
            <a:off x="490914" y="3935651"/>
            <a:ext cx="2803367" cy="6994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Přípravný kurz </a:t>
            </a:r>
          </a:p>
          <a:p>
            <a:pPr algn="ctr"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12. - 17. června 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08265"/>
            <a:ext cx="9143999" cy="869086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PŘIJÍMACÍ ZKOUŠKA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blackWhite">
          <a:xfrm>
            <a:off x="2396331" y="1857231"/>
            <a:ext cx="3265560" cy="673533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ctr">
              <a:buClr>
                <a:schemeClr val="hlink"/>
              </a:buClr>
              <a:buSzPct val="70000"/>
              <a:defRPr/>
            </a:pPr>
            <a:r>
              <a:rPr lang="cs-CZ" sz="24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Vojenská farmacie</a:t>
            </a:r>
            <a:endParaRPr lang="cs-CZ" sz="24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blackWhite">
          <a:xfrm>
            <a:off x="1146223" y="2726749"/>
            <a:ext cx="5976937" cy="647700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Termín přijímací zkoušky:  </a:t>
            </a: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10. června 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blackWhite">
          <a:xfrm>
            <a:off x="1212850" y="4662127"/>
            <a:ext cx="2366962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Přijímací zkoušky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blackWhite">
          <a:xfrm>
            <a:off x="5076825" y="3540755"/>
            <a:ext cx="3743325" cy="7191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Chemie, Biologie (včetně botaniky)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blackWhite">
          <a:xfrm>
            <a:off x="5076825" y="5137944"/>
            <a:ext cx="3743325" cy="5048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Angličtina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blackWhite">
          <a:xfrm>
            <a:off x="5076821" y="5751396"/>
            <a:ext cx="3743325" cy="5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fyzické zdatnosti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21407602">
            <a:off x="3876403" y="4560742"/>
            <a:ext cx="1081087" cy="360363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 rot="826126">
            <a:off x="3858472" y="5074556"/>
            <a:ext cx="1081088" cy="358775"/>
          </a:xfrm>
          <a:prstGeom prst="rightArrow">
            <a:avLst>
              <a:gd name="adj1" fmla="val 55149"/>
              <a:gd name="adj2" fmla="val 52574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445130">
            <a:off x="3703689" y="5462589"/>
            <a:ext cx="1079500" cy="360362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blackWhite">
          <a:xfrm>
            <a:off x="5076820" y="4353718"/>
            <a:ext cx="3743325" cy="7078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všeobecných studijních předpokladů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4" name="Šipka doprava 13"/>
          <p:cNvSpPr/>
          <p:nvPr/>
        </p:nvSpPr>
        <p:spPr>
          <a:xfrm rot="20176585">
            <a:off x="3702895" y="4077257"/>
            <a:ext cx="1081087" cy="360363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2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330859"/>
            <a:ext cx="7886700" cy="805759"/>
          </a:xfrm>
        </p:spPr>
        <p:txBody>
          <a:bodyPr>
            <a:normAutofit fontScale="90000"/>
          </a:bodyPr>
          <a:lstStyle/>
          <a:p>
            <a:pPr algn="r"/>
            <a:r>
              <a:rPr lang="cs-CZ" sz="2800" b="1" dirty="0" smtClean="0"/>
              <a:t>TEST FYZICKÉ ZDATNOSTI – přijímací zkouška</a:t>
            </a:r>
            <a:endParaRPr lang="cs-CZ" sz="28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96399"/>
              </p:ext>
            </p:extLst>
          </p:nvPr>
        </p:nvGraphicFramePr>
        <p:xfrm>
          <a:off x="633744" y="2383827"/>
          <a:ext cx="7876515" cy="3139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5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8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2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Disciplíny MUŽI</a:t>
                      </a:r>
                      <a:endParaRPr lang="cs-CZ" sz="24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Body</a:t>
                      </a:r>
                      <a:endParaRPr lang="cs-CZ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Dvanáctiminutový</a:t>
                      </a:r>
                      <a:r>
                        <a:rPr lang="cs-CZ" b="1" baseline="0" dirty="0" smtClean="0"/>
                        <a:t> běh</a:t>
                      </a:r>
                      <a:endParaRPr lang="cs-CZ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Sed-leh</a:t>
                      </a:r>
                      <a:r>
                        <a:rPr lang="cs-CZ" b="1" baseline="0" dirty="0" smtClean="0"/>
                        <a:t> za jednu minutu</a:t>
                      </a:r>
                      <a:endParaRPr lang="cs-CZ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3000 metrů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52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2300 metrů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35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400" b="1" dirty="0" smtClean="0"/>
                        <a:t>Disciplíny ŽENY</a:t>
                      </a:r>
                      <a:endParaRPr lang="cs-CZ" sz="24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Body</a:t>
                      </a:r>
                      <a:endParaRPr lang="cs-CZ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Dvanáctiminutový</a:t>
                      </a:r>
                      <a:r>
                        <a:rPr lang="cs-CZ" b="1" baseline="0" dirty="0" smtClean="0"/>
                        <a:t> běh</a:t>
                      </a:r>
                      <a:endParaRPr lang="cs-CZ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Sed-leh</a:t>
                      </a:r>
                      <a:r>
                        <a:rPr lang="cs-CZ" b="1" baseline="0" dirty="0" smtClean="0"/>
                        <a:t> za jednu minutu</a:t>
                      </a:r>
                      <a:endParaRPr lang="cs-CZ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2550 metrů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50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2100 metrů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33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0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25091"/>
            <a:ext cx="8515350" cy="1006910"/>
          </a:xfrm>
        </p:spPr>
        <p:txBody>
          <a:bodyPr>
            <a:normAutofit fontScale="90000"/>
          </a:bodyPr>
          <a:lstStyle/>
          <a:p>
            <a:pPr algn="r"/>
            <a:r>
              <a:rPr lang="cs-CZ" sz="3600" dirty="0" smtClean="0"/>
              <a:t>JAK SE STÁT STUDENTEM, VOJÁKEM?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138545" y="2443446"/>
            <a:ext cx="872016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265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Podání 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přihlášky a odeslání na příslušnou fakultu (elektronicky), její zaplacení</a:t>
            </a:r>
            <a:endParaRPr lang="cs-CZ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88265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Objednání do vojenské nemocnice (VN) prostřednictvím pracovníka Rekrutačního střediska (pracoviště)</a:t>
            </a:r>
            <a:endParaRPr lang="cs-CZ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88265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Lékařské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vyšetření ve vojenské nemocnici</a:t>
            </a:r>
          </a:p>
          <a:p>
            <a:pPr marL="88265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Přijímací řízení na vybrané fakultě</a:t>
            </a:r>
          </a:p>
          <a:p>
            <a:pPr marL="882650" indent="-342900">
              <a:spcBef>
                <a:spcPts val="600"/>
              </a:spcBef>
              <a:buFont typeface="+mj-lt"/>
              <a:buAutoNum type="arabicPeriod"/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Další návštěva </a:t>
            </a: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Rekrutačního 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střediska (pracoviště)</a:t>
            </a:r>
            <a:endParaRPr lang="cs-CZ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539750">
              <a:spcBef>
                <a:spcPts val="600"/>
              </a:spcBef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6.  </a:t>
            </a: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Základní vojenská příprava ve 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Vyškově k 1.8.2017</a:t>
            </a:r>
            <a:endParaRPr lang="cs-CZ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539750">
              <a:spcBef>
                <a:spcPts val="600"/>
              </a:spcBef>
              <a:defRPr/>
            </a:pP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7.  Nástup </a:t>
            </a:r>
            <a:r>
              <a:rPr lang="cs-CZ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ke studiu na příslušné </a:t>
            </a:r>
            <a:r>
              <a:rPr lang="cs-CZ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fakultě k 1.10.2017</a:t>
            </a:r>
            <a:endParaRPr lang="cs-CZ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539750"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882650" indent="-342900">
              <a:buFont typeface="+mj-lt"/>
              <a:buAutoNum type="arabicPeriod"/>
              <a:defRPr/>
            </a:pPr>
            <a:endParaRPr lang="cs-CZ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358" y="951345"/>
            <a:ext cx="8478641" cy="794937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VÝHODY VOJENSKÉHO STUDIA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5" name="Obdélník 4"/>
          <p:cNvSpPr/>
          <p:nvPr/>
        </p:nvSpPr>
        <p:spPr>
          <a:xfrm>
            <a:off x="-2" y="1850013"/>
            <a:ext cx="8829965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cs-CZ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Všestranné ekonomické zabezpečení</a:t>
            </a:r>
            <a:endParaRPr lang="cs-CZ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539750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cs-CZ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marL="996950" indent="-457200">
              <a:lnSpc>
                <a:spcPct val="90000"/>
              </a:lnSpc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Základní měsíční plat </a:t>
            </a:r>
            <a:r>
              <a:rPr lang="cs-CZ" smtClean="0">
                <a:solidFill>
                  <a:srgbClr val="000000"/>
                </a:solidFill>
                <a:latin typeface="Arial" charset="0"/>
              </a:rPr>
              <a:t>od </a:t>
            </a:r>
            <a:r>
              <a:rPr lang="cs-CZ" b="1" smtClean="0">
                <a:solidFill>
                  <a:srgbClr val="000000"/>
                </a:solidFill>
                <a:latin typeface="Arial" charset="0"/>
              </a:rPr>
              <a:t>10.720 </a:t>
            </a:r>
            <a:r>
              <a:rPr lang="cs-CZ" b="1" dirty="0" smtClean="0">
                <a:solidFill>
                  <a:srgbClr val="000000"/>
                </a:solidFill>
                <a:latin typeface="Arial" charset="0"/>
              </a:rPr>
              <a:t>Kč</a:t>
            </a: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Možné navýšení platu o stipendium</a:t>
            </a: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Ubytování </a:t>
            </a:r>
            <a:r>
              <a:rPr lang="cs-CZ" b="1" dirty="0" smtClean="0">
                <a:solidFill>
                  <a:srgbClr val="000000"/>
                </a:solidFill>
                <a:latin typeface="Arial" charset="0"/>
              </a:rPr>
              <a:t>ZDARMA</a:t>
            </a: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Výstroj </a:t>
            </a:r>
            <a:r>
              <a:rPr lang="cs-CZ" b="1" dirty="0" smtClean="0">
                <a:solidFill>
                  <a:srgbClr val="000000"/>
                </a:solidFill>
                <a:latin typeface="Arial" charset="0"/>
              </a:rPr>
              <a:t>ZDARMA</a:t>
            </a: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Celodenní strava za výhodné ceny</a:t>
            </a: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Zahraniční odborné jazykové kurzy pro vybrané studenty </a:t>
            </a:r>
            <a:r>
              <a:rPr lang="cs-CZ" b="1" dirty="0" smtClean="0">
                <a:solidFill>
                  <a:srgbClr val="000000"/>
                </a:solidFill>
                <a:latin typeface="Arial" charset="0"/>
              </a:rPr>
              <a:t>ZDARMA</a:t>
            </a:r>
            <a:endParaRPr lang="cs-CZ" dirty="0" smtClean="0">
              <a:solidFill>
                <a:srgbClr val="000000"/>
              </a:solidFill>
              <a:latin typeface="Arial" charset="0"/>
            </a:endParaRP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Sport – </a:t>
            </a:r>
            <a:r>
              <a:rPr lang="cs-CZ" b="1" dirty="0" smtClean="0">
                <a:solidFill>
                  <a:srgbClr val="000000"/>
                </a:solidFill>
                <a:latin typeface="Arial" charset="0"/>
              </a:rPr>
              <a:t>ZDARMA</a:t>
            </a: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 k dispozici sportovní zařízení s posilovnou, tenisovými kurty, letním bazénem, hřiště, aj.</a:t>
            </a: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b="1" dirty="0"/>
              <a:t>Zápočet studia </a:t>
            </a:r>
            <a:r>
              <a:rPr lang="cs-CZ" dirty="0"/>
              <a:t>- celá doba vojenského studia </a:t>
            </a:r>
            <a:r>
              <a:rPr lang="cs-CZ" dirty="0" smtClean="0"/>
              <a:t>bude </a:t>
            </a:r>
            <a:r>
              <a:rPr lang="cs-CZ" dirty="0"/>
              <a:t>plně započtena do potřebné odpracované doby pro přiznání řádného starobního </a:t>
            </a:r>
            <a:r>
              <a:rPr lang="cs-CZ" dirty="0" smtClean="0"/>
              <a:t>důchodu</a:t>
            </a:r>
            <a:endParaRPr lang="cs-CZ" dirty="0" smtClean="0">
              <a:solidFill>
                <a:srgbClr val="000000"/>
              </a:solidFill>
              <a:latin typeface="Arial" charset="0"/>
            </a:endParaRPr>
          </a:p>
          <a:p>
            <a:pPr marL="996950" indent="-4572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cs-CZ" b="1" dirty="0" smtClean="0">
                <a:solidFill>
                  <a:srgbClr val="000000"/>
                </a:solidFill>
                <a:latin typeface="Arial" charset="0"/>
              </a:rPr>
              <a:t>Jistota budoucího zaměstnání</a:t>
            </a: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  v úspěšné kariéře vojenského profesionála </a:t>
            </a:r>
          </a:p>
          <a:p>
            <a:pPr marL="539750" algn="ctr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endParaRPr lang="cs-CZ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7300" y="1017317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O UNIVERZITĚ OBRANY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9299" y="2553028"/>
            <a:ext cx="832013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Jediná vojenská vysoká škola v ČR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Vojenské i civilní studium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Možnost získání titulu  Bc., Ing., Ph.D.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Široké uplatnění v praxi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 Rozmanitost studijních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oborů</a:t>
            </a:r>
          </a:p>
          <a:p>
            <a: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tabLst>
                <a:tab pos="360363" algn="l"/>
              </a:tabLst>
              <a:defRPr/>
            </a:pP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</a:t>
            </a:r>
            <a:r>
              <a:rPr lang="cs-CZ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  JISTOTA </a:t>
            </a:r>
            <a:r>
              <a:rPr lang="cs-CZ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BUDOUCÍHO ZAMĚSTNÁNÍ  vojenských studentů</a:t>
            </a:r>
          </a:p>
        </p:txBody>
      </p:sp>
    </p:spTree>
    <p:extLst>
      <p:ext uri="{BB962C8B-B14F-4D97-AF65-F5344CB8AC3E}">
        <p14:creationId xmlns:p14="http://schemas.microsoft.com/office/powerpoint/2010/main" val="187350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7848" y="1073779"/>
            <a:ext cx="8081791" cy="5142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 algn="r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r>
              <a:rPr lang="cs-CZ" altLang="cs-CZ" sz="3600" dirty="0">
                <a:latin typeface="+mj-lt"/>
                <a:ea typeface="+mj-ea"/>
                <a:cs typeface="+mj-cs"/>
              </a:rPr>
              <a:t>Výhody civilního studia</a:t>
            </a:r>
          </a:p>
          <a:p>
            <a:pPr algn="just">
              <a:buNone/>
            </a:pPr>
            <a:r>
              <a:rPr lang="cs-CZ" sz="1700" b="1" dirty="0" smtClean="0">
                <a:latin typeface="Ariel"/>
              </a:rPr>
              <a:t>Ubytování </a:t>
            </a:r>
            <a:r>
              <a:rPr lang="cs-CZ" sz="1700" b="1" dirty="0">
                <a:latin typeface="Ariel"/>
              </a:rPr>
              <a:t>pro všechny</a:t>
            </a:r>
            <a:r>
              <a:rPr lang="cs-CZ" sz="1700" dirty="0">
                <a:latin typeface="Ariel"/>
              </a:rPr>
              <a:t> - jistota ubytování na internátu v Brně (placené), většina pokojů je vybavena rychlým </a:t>
            </a:r>
            <a:r>
              <a:rPr lang="cs-CZ" sz="1700" b="1" dirty="0">
                <a:latin typeface="Ariel"/>
              </a:rPr>
              <a:t>připojením na internet </a:t>
            </a:r>
          </a:p>
          <a:p>
            <a:pPr algn="just">
              <a:buNone/>
            </a:pPr>
            <a:r>
              <a:rPr lang="cs-CZ" sz="1700" b="1" dirty="0">
                <a:latin typeface="Ariel"/>
              </a:rPr>
              <a:t>Stipendium</a:t>
            </a:r>
            <a:r>
              <a:rPr lang="cs-CZ" sz="1700" dirty="0">
                <a:latin typeface="Ariel"/>
              </a:rPr>
              <a:t> - po ukončení 1. semestru může student získat prospěchové stipendium </a:t>
            </a:r>
            <a:r>
              <a:rPr lang="cs-CZ" sz="1700" b="1" dirty="0">
                <a:latin typeface="Ariel"/>
              </a:rPr>
              <a:t>500</a:t>
            </a:r>
            <a:r>
              <a:rPr lang="cs-CZ" sz="1700" dirty="0">
                <a:latin typeface="Ariel"/>
              </a:rPr>
              <a:t> až </a:t>
            </a:r>
            <a:r>
              <a:rPr lang="cs-CZ" sz="1700" b="1" dirty="0">
                <a:latin typeface="Ariel"/>
              </a:rPr>
              <a:t>1500 Kč</a:t>
            </a:r>
            <a:r>
              <a:rPr lang="cs-CZ" sz="1700" dirty="0">
                <a:latin typeface="Ariel"/>
              </a:rPr>
              <a:t> měsíčně, dále může požádat o ubytovací stipendium </a:t>
            </a:r>
            <a:r>
              <a:rPr lang="cs-CZ" sz="1700" b="1" dirty="0">
                <a:latin typeface="Ariel"/>
              </a:rPr>
              <a:t>1000 </a:t>
            </a:r>
            <a:r>
              <a:rPr lang="cs-CZ" sz="1700" b="1" dirty="0" smtClean="0">
                <a:latin typeface="Ariel"/>
              </a:rPr>
              <a:t>Kč</a:t>
            </a:r>
            <a:r>
              <a:rPr lang="cs-CZ" sz="1700" dirty="0" smtClean="0">
                <a:latin typeface="Ariel"/>
              </a:rPr>
              <a:t> a využít další stipendia (mj. tvůrčí, výzkumné, na podporu studia..) </a:t>
            </a:r>
            <a:endParaRPr lang="cs-CZ" sz="1700" dirty="0">
              <a:latin typeface="Ariel"/>
            </a:endParaRPr>
          </a:p>
          <a:p>
            <a:pPr algn="just">
              <a:buNone/>
            </a:pPr>
            <a:r>
              <a:rPr lang="cs-CZ" sz="1700" b="1" dirty="0">
                <a:latin typeface="Ariel"/>
              </a:rPr>
              <a:t>Nabídka jazyků</a:t>
            </a:r>
            <a:r>
              <a:rPr lang="cs-CZ" sz="1700" dirty="0">
                <a:latin typeface="Ariel"/>
              </a:rPr>
              <a:t> - studenti FVL mají v 1. až 6. semestru studia výuku anglického jazyka a souběžně v 2. až 6. semestru výuku druhého cizího jazyka (němčina, francouzština, ruština). Studenti FVT mají od 2. do 4. semestru studia výuku anglického jazyka​</a:t>
            </a:r>
          </a:p>
          <a:p>
            <a:pPr algn="just">
              <a:buNone/>
            </a:pPr>
            <a:r>
              <a:rPr lang="cs-CZ" sz="1700" b="1" dirty="0">
                <a:latin typeface="Ariel"/>
              </a:rPr>
              <a:t>Sport a kultura – zdarma </a:t>
            </a:r>
            <a:r>
              <a:rPr lang="cs-CZ" sz="1700" dirty="0">
                <a:latin typeface="Ariel"/>
              </a:rPr>
              <a:t>k dispozici veškeré sportovní a kulturní zařízení jako pro studenty vojenského studia (moderní posilovna, tenisové kurty, letní bazén atd., množství sportovních klubů a kroužků, kulturní vyžití ve vlastním klubu, kroužky taneční, hudební, výtvarný, fotografický atd.) </a:t>
            </a:r>
          </a:p>
          <a:p>
            <a:pPr algn="just">
              <a:buNone/>
            </a:pPr>
            <a:r>
              <a:rPr lang="cs-CZ" sz="1700" b="1" dirty="0">
                <a:latin typeface="Ariel"/>
              </a:rPr>
              <a:t>Slevy</a:t>
            </a:r>
            <a:r>
              <a:rPr lang="cs-CZ" sz="1700" dirty="0">
                <a:latin typeface="Ariel"/>
              </a:rPr>
              <a:t> jako na jiných VŠ a nárok na ISIC </a:t>
            </a:r>
            <a:r>
              <a:rPr lang="cs-CZ" sz="1700" dirty="0" smtClean="0">
                <a:latin typeface="Ariel"/>
              </a:rPr>
              <a:t>průkaz</a:t>
            </a:r>
          </a:p>
          <a:p>
            <a:pPr algn="just">
              <a:buNone/>
            </a:pPr>
            <a:r>
              <a:rPr lang="cs-CZ" sz="1700" dirty="0" smtClean="0">
                <a:latin typeface="Ariel"/>
              </a:rPr>
              <a:t>Možnost </a:t>
            </a:r>
            <a:r>
              <a:rPr lang="cs-CZ" sz="1700" b="1" dirty="0" smtClean="0">
                <a:latin typeface="Ariel"/>
              </a:rPr>
              <a:t>zahraničních studijních pobytů </a:t>
            </a:r>
            <a:r>
              <a:rPr lang="cs-CZ" sz="1700" dirty="0" smtClean="0">
                <a:latin typeface="Ariel"/>
              </a:rPr>
              <a:t>v rámci programu ERASMUS+</a:t>
            </a:r>
            <a:endParaRPr lang="cs-CZ" sz="1700" dirty="0">
              <a:latin typeface="Ariel"/>
            </a:endParaRPr>
          </a:p>
          <a:p>
            <a:pPr algn="just">
              <a:buNone/>
            </a:pPr>
            <a:r>
              <a:rPr lang="cs-CZ" sz="1700" b="1" dirty="0">
                <a:latin typeface="Ariel"/>
              </a:rPr>
              <a:t>Žádný závazek </a:t>
            </a:r>
            <a:r>
              <a:rPr lang="cs-CZ" sz="1700" dirty="0">
                <a:latin typeface="Ariel"/>
              </a:rPr>
              <a:t>k resortu obrany po ukončení </a:t>
            </a:r>
            <a:r>
              <a:rPr lang="cs-CZ" sz="1700" dirty="0" smtClean="0">
                <a:latin typeface="Ariel"/>
              </a:rPr>
              <a:t>studia</a:t>
            </a:r>
            <a:endParaRPr lang="cs-CZ" sz="1700" dirty="0">
              <a:latin typeface="Ariel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87079" y="6320272"/>
            <a:ext cx="3888870" cy="305380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Kapitán </a:t>
            </a:r>
            <a:r>
              <a:rPr lang="cs-CZ" dirty="0"/>
              <a:t>Ing. Roman HANZLÍK, Ph.D.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859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5" y="1089746"/>
            <a:ext cx="8947181" cy="612306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SPORTOVNÍ MOŽNOSTI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561809"/>
            <a:ext cx="4066144" cy="270811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" y="4085976"/>
            <a:ext cx="4129518" cy="2432682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11266" name="Picture 2" descr="D:\01_Pracovní\Marketing\Náborové tiskoviny_Plán vydavatelské činnosti\2015\Dvojlist A5\Foto\Vyber\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336" y="1643520"/>
            <a:ext cx="4318501" cy="2442456"/>
          </a:xfrm>
          <a:prstGeom prst="rect">
            <a:avLst/>
          </a:prstGeom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45" y="3796146"/>
            <a:ext cx="4382643" cy="2900218"/>
          </a:xfrm>
          <a:prstGeom prst="rect">
            <a:avLst/>
          </a:prstGeom>
          <a:effectLst>
            <a:softEdge rad="368300"/>
          </a:effectLst>
        </p:spPr>
      </p:pic>
    </p:spTree>
    <p:extLst>
      <p:ext uri="{BB962C8B-B14F-4D97-AF65-F5344CB8AC3E}">
        <p14:creationId xmlns:p14="http://schemas.microsoft.com/office/powerpoint/2010/main" val="374775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191491"/>
            <a:ext cx="8515350" cy="655782"/>
          </a:xfrm>
        </p:spPr>
        <p:txBody>
          <a:bodyPr>
            <a:normAutofit/>
          </a:bodyPr>
          <a:lstStyle/>
          <a:p>
            <a:r>
              <a:rPr lang="cs-CZ" sz="3600" dirty="0" smtClean="0"/>
              <a:t>  </a:t>
            </a:r>
            <a:r>
              <a:rPr lang="cs-CZ" sz="3200" dirty="0" smtClean="0"/>
              <a:t>KULTURNÍ MOŽNOSTI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96" y="2100674"/>
            <a:ext cx="5494865" cy="4325384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48" y="927108"/>
            <a:ext cx="3830008" cy="549895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03871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1089746"/>
            <a:ext cx="8361441" cy="929178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NAŠE POŽADAVKY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Obdélník 1"/>
          <p:cNvSpPr>
            <a:spLocks noChangeArrowheads="1"/>
          </p:cNvSpPr>
          <p:nvPr/>
        </p:nvSpPr>
        <p:spPr bwMode="auto">
          <a:xfrm>
            <a:off x="135817" y="2329822"/>
            <a:ext cx="8926701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cs-CZ" altLang="cs-CZ" sz="2800" dirty="0">
                <a:solidFill>
                  <a:srgbClr val="000000"/>
                </a:solidFill>
                <a:latin typeface="Arial" charset="0"/>
              </a:rPr>
              <a:t>Dobrý zdravotní stav a fyzická </a:t>
            </a:r>
            <a:r>
              <a:rPr lang="cs-CZ" altLang="cs-CZ" sz="2800" dirty="0" smtClean="0">
                <a:solidFill>
                  <a:srgbClr val="000000"/>
                </a:solidFill>
                <a:latin typeface="Arial" charset="0"/>
              </a:rPr>
              <a:t>zdatnost.</a:t>
            </a:r>
            <a:endParaRPr lang="cs-CZ" altLang="cs-CZ" sz="2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cs-CZ" altLang="cs-CZ" sz="2800" dirty="0">
                <a:solidFill>
                  <a:srgbClr val="000000"/>
                </a:solidFill>
                <a:latin typeface="Arial" charset="0"/>
              </a:rPr>
              <a:t>Závazek k setrvání ve službě u Armády České republiky po ukončení </a:t>
            </a:r>
            <a:r>
              <a:rPr lang="cs-CZ" altLang="cs-CZ" sz="2800" dirty="0" smtClean="0">
                <a:solidFill>
                  <a:srgbClr val="000000"/>
                </a:solidFill>
                <a:latin typeface="Arial" charset="0"/>
              </a:rPr>
              <a:t>studia.</a:t>
            </a:r>
            <a:endParaRPr lang="cs-CZ" altLang="cs-CZ" sz="28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12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</a:pPr>
            <a:r>
              <a:rPr lang="cs-CZ" altLang="cs-CZ" sz="2800" dirty="0">
                <a:solidFill>
                  <a:srgbClr val="000000"/>
                </a:solidFill>
                <a:latin typeface="Arial" charset="0"/>
              </a:rPr>
              <a:t>Disciplína a respektování platných </a:t>
            </a:r>
            <a:r>
              <a:rPr lang="cs-CZ" altLang="cs-CZ" sz="2800" dirty="0" smtClean="0">
                <a:solidFill>
                  <a:srgbClr val="000000"/>
                </a:solidFill>
                <a:latin typeface="Arial" charset="0"/>
              </a:rPr>
              <a:t>zákonů, vojenských předpisů.</a:t>
            </a:r>
            <a:endParaRPr lang="cs-CZ" altLang="cs-CZ" sz="2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obrázek 98" descr="j02979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609" y="3768097"/>
            <a:ext cx="11525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11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28000" y="3238642"/>
            <a:ext cx="2668732" cy="3085091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SPECIÁLNÍ TĚLESNÁ PŘÍPRAVA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pic>
        <p:nvPicPr>
          <p:cNvPr id="4" name="Obrázek 5" descr="DSC_84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587" y="1496291"/>
            <a:ext cx="3349924" cy="48643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2623127"/>
            <a:ext cx="3831208" cy="3959224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6" name="Obrázek 8" descr="0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22" y="969818"/>
            <a:ext cx="4997572" cy="2789382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2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60868" y="4724876"/>
            <a:ext cx="2902201" cy="1300370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VÝCVIKOVÉ KURZY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</a:t>
            </a:r>
            <a:r>
              <a:rPr lang="cs-CZ" dirty="0" smtClean="0"/>
              <a:t>Ph.D.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058" y="936326"/>
            <a:ext cx="4764159" cy="3168352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600" y="779308"/>
            <a:ext cx="5051400" cy="3788550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2290" name="Picture 2" descr="Z:\Fotografie\_Akce\_2015\20150915_Komplexní _polní_cvičení\www\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166" y="3260772"/>
            <a:ext cx="4901407" cy="3255169"/>
          </a:xfrm>
          <a:prstGeom prst="rect">
            <a:avLst/>
          </a:prstGeom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44654" y="4553528"/>
            <a:ext cx="3749964" cy="164949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VOJENSKÝ VÝCVIK VYŠKOV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pic>
        <p:nvPicPr>
          <p:cNvPr id="13314" name="Picture 2" descr="Z:\Fotografie\_Akce\_2015\20150915_Komplexní _polní_cvičení\www\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782" y="3155025"/>
            <a:ext cx="5020686" cy="3334386"/>
          </a:xfrm>
          <a:prstGeom prst="rect">
            <a:avLst/>
          </a:prstGeom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Z:\Fotografie\_Akce\_2015\20150915_Komplexní _polní_cvičení\www\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42" y="899094"/>
            <a:ext cx="5343958" cy="3549080"/>
          </a:xfrm>
          <a:prstGeom prst="rect">
            <a:avLst/>
          </a:prstGeom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Z:\Fotografie\_Akce\_2015\20150915_Komplexní _polní_cvičení\IMG_67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658" y="899094"/>
            <a:ext cx="4097482" cy="2721258"/>
          </a:xfrm>
          <a:prstGeom prst="rect">
            <a:avLst/>
          </a:prstGeom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089745"/>
            <a:ext cx="8379548" cy="997673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/>
              <a:t>Student UO – voják z povolání</a:t>
            </a:r>
            <a:endParaRPr lang="cs-CZ" sz="36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2087418"/>
            <a:ext cx="8675688" cy="4230255"/>
          </a:xfrm>
          <a:prstGeom prst="rect">
            <a:avLst/>
          </a:prstGeom>
          <a:extLst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Kvalitní </a:t>
            </a:r>
            <a:r>
              <a:rPr lang="cs-CZ" dirty="0"/>
              <a:t>akreditované vzdělání uznávané v ČR i v </a:t>
            </a:r>
            <a:r>
              <a:rPr lang="cs-CZ" dirty="0" smtClean="0"/>
              <a:t>zahraničí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Individuální </a:t>
            </a:r>
            <a:r>
              <a:rPr lang="cs-CZ" dirty="0"/>
              <a:t>přístup pedagogického sboru</a:t>
            </a:r>
          </a:p>
          <a:p>
            <a:pPr lvl="2"/>
            <a:r>
              <a:rPr lang="cs-CZ" dirty="0"/>
              <a:t>konzultace, doučování, </a:t>
            </a:r>
            <a:r>
              <a:rPr lang="cs-CZ" dirty="0" smtClean="0"/>
              <a:t>profesionální poradenství, sledování silných a slabých stránek každého studenta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Zapojení do studentské tvůrčí a pom. pedagogické činnosti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Mezinárodní </a:t>
            </a:r>
            <a:r>
              <a:rPr lang="cs-CZ" dirty="0"/>
              <a:t>aktivity</a:t>
            </a:r>
          </a:p>
          <a:p>
            <a:pPr lvl="2"/>
            <a:r>
              <a:rPr lang="cs-CZ" dirty="0"/>
              <a:t>Stáže, </a:t>
            </a:r>
            <a:r>
              <a:rPr lang="cs-CZ" dirty="0" smtClean="0"/>
              <a:t>cvičení</a:t>
            </a:r>
            <a:endParaRPr lang="cs-CZ" dirty="0"/>
          </a:p>
          <a:p>
            <a:pPr lvl="2"/>
            <a:r>
              <a:rPr lang="cs-CZ" dirty="0"/>
              <a:t>Erasmus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Výuka </a:t>
            </a:r>
            <a:r>
              <a:rPr lang="cs-CZ" dirty="0"/>
              <a:t>cizích jazyků</a:t>
            </a:r>
          </a:p>
          <a:p>
            <a:pPr lvl="2"/>
            <a:r>
              <a:rPr lang="cs-CZ" dirty="0"/>
              <a:t>Anglický jazyk</a:t>
            </a:r>
          </a:p>
          <a:p>
            <a:pPr lvl="2"/>
            <a:r>
              <a:rPr lang="cs-CZ" dirty="0"/>
              <a:t>Německý, francouzský jazyk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 Rozvíjení </a:t>
            </a:r>
            <a:r>
              <a:rPr lang="cs-CZ" dirty="0"/>
              <a:t>tělesné zdatnosti, psychické a fyzické </a:t>
            </a:r>
            <a:r>
              <a:rPr lang="cs-CZ" dirty="0" smtClean="0"/>
              <a:t>odolnosti</a:t>
            </a:r>
            <a:endParaRPr lang="cs-CZ" dirty="0"/>
          </a:p>
        </p:txBody>
      </p:sp>
      <p:pic>
        <p:nvPicPr>
          <p:cNvPr id="5" name="Picture 1" descr="E:\1-Dokumenty\A-Proděkan\Vnější vztahy\Fotky FEM\09-06-08 West Point\DSC_1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25" y="3603148"/>
            <a:ext cx="3668451" cy="2439282"/>
          </a:xfrm>
          <a:prstGeom prst="rect">
            <a:avLst/>
          </a:prstGeom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3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61" y="1656784"/>
            <a:ext cx="8805547" cy="3539905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TERMÍN PODÁNÍ PŘIHLÁŠKY 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/>
              <a:t/>
            </a:r>
            <a:br>
              <a:rPr lang="cs-CZ" sz="3600" dirty="0"/>
            </a:br>
            <a:r>
              <a:rPr lang="cs-CZ" sz="3200" dirty="0" smtClean="0"/>
              <a:t>FVL </a:t>
            </a:r>
            <a:r>
              <a:rPr lang="cs-CZ" sz="3200" dirty="0"/>
              <a:t>a</a:t>
            </a:r>
            <a:r>
              <a:rPr lang="cs-CZ" sz="3200" dirty="0" smtClean="0"/>
              <a:t> FVT do </a:t>
            </a:r>
            <a:r>
              <a:rPr lang="cs-CZ" sz="3200" b="1" dirty="0" smtClean="0"/>
              <a:t>31. března 2017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FVZ do </a:t>
            </a:r>
            <a:r>
              <a:rPr lang="cs-CZ" sz="3200" b="1" dirty="0" smtClean="0"/>
              <a:t>28. února 2017</a:t>
            </a:r>
            <a:endParaRPr lang="cs-CZ" sz="3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</p:spTree>
    <p:extLst>
      <p:ext uri="{BB962C8B-B14F-4D97-AF65-F5344CB8AC3E}">
        <p14:creationId xmlns:p14="http://schemas.microsoft.com/office/powerpoint/2010/main" val="37934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59" y="896292"/>
            <a:ext cx="6509440" cy="5585546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28099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09440" y="1524312"/>
            <a:ext cx="7243482" cy="30192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1pPr>
            <a:lvl2pPr marL="361950" lvl="1" indent="-361950">
              <a:lnSpc>
                <a:spcPct val="90000"/>
              </a:lnSpc>
              <a:spcBef>
                <a:spcPts val="1800"/>
              </a:spcBef>
              <a:buFont typeface="Wingdings" pitchFamily="2" charset="2"/>
              <a:buChar char="Ø"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defRPr>
            </a:lvl2pPr>
          </a:lstStyle>
          <a:p>
            <a:pPr>
              <a:buNone/>
            </a:pPr>
            <a:r>
              <a:rPr lang="cs-CZ" dirty="0"/>
              <a:t>Absolvent Univerzity obrany je:</a:t>
            </a:r>
          </a:p>
          <a:p>
            <a:pPr lvl="1"/>
            <a:r>
              <a:rPr lang="cs-CZ" dirty="0"/>
              <a:t>univerzitně vzdělaný,</a:t>
            </a:r>
          </a:p>
          <a:p>
            <a:pPr lvl="1"/>
            <a:r>
              <a:rPr lang="cs-CZ" dirty="0"/>
              <a:t>profesně připravený,</a:t>
            </a:r>
          </a:p>
          <a:p>
            <a:pPr lvl="1"/>
            <a:r>
              <a:rPr lang="cs-CZ" dirty="0"/>
              <a:t>jazykově připravený,</a:t>
            </a:r>
          </a:p>
          <a:p>
            <a:pPr lvl="1"/>
            <a:r>
              <a:rPr lang="cs-CZ" dirty="0"/>
              <a:t>fyzicky zdatný,</a:t>
            </a:r>
          </a:p>
          <a:p>
            <a:pPr lvl="1"/>
            <a:r>
              <a:rPr lang="cs-CZ" dirty="0"/>
              <a:t>morálně vyspělý.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38" y="2438400"/>
            <a:ext cx="5162188" cy="3429168"/>
          </a:xfrm>
          <a:prstGeom prst="rect">
            <a:avLst/>
          </a:prstGeom>
          <a:ln w="38100" cmpd="sng">
            <a:solidFill>
              <a:srgbClr val="8E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87079" y="6320272"/>
            <a:ext cx="3888870" cy="305380"/>
          </a:xfrm>
        </p:spPr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</p:spTree>
    <p:extLst>
      <p:ext uri="{BB962C8B-B14F-4D97-AF65-F5344CB8AC3E}">
        <p14:creationId xmlns:p14="http://schemas.microsoft.com/office/powerpoint/2010/main" val="23332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0955" y="2737476"/>
            <a:ext cx="7886700" cy="1325563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</p:spTree>
    <p:extLst>
      <p:ext uri="{BB962C8B-B14F-4D97-AF65-F5344CB8AC3E}">
        <p14:creationId xmlns:p14="http://schemas.microsoft.com/office/powerpoint/2010/main" val="28447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48587" y="1473888"/>
            <a:ext cx="84097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>
                <a:solidFill>
                  <a:srgbClr val="1C1C1C"/>
                </a:solidFill>
                <a:latin typeface="Arial" charset="0"/>
              </a:rPr>
              <a:t>TĚŠÍME SE NA VÁS</a:t>
            </a:r>
          </a:p>
        </p:txBody>
      </p:sp>
      <p:pic>
        <p:nvPicPr>
          <p:cNvPr id="4" name="Picture 2" descr="_01Rohl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5" y="3136900"/>
            <a:ext cx="4319999" cy="2900034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23780" y="1889764"/>
            <a:ext cx="361031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1C1C1C"/>
                </a:solidFill>
                <a:latin typeface="Ariel"/>
              </a:rPr>
              <a:t>UNIVERZITA OBRANY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1C1C1C"/>
              </a:solidFill>
              <a:latin typeface="Arie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1C1C1C"/>
                </a:solidFill>
                <a:latin typeface="Ariel"/>
              </a:rPr>
              <a:t>Kounicova 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1C1C1C"/>
                </a:solidFill>
                <a:latin typeface="Ariel"/>
              </a:rPr>
              <a:t>662 10 Brno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1C1C1C"/>
              </a:solidFill>
              <a:latin typeface="Arie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1C1C1C"/>
                </a:solidFill>
                <a:latin typeface="Ariel"/>
              </a:rPr>
              <a:t>tel.: 973 </a:t>
            </a:r>
            <a:r>
              <a:rPr lang="cs-CZ" altLang="cs-CZ" sz="2400" b="1" dirty="0" smtClean="0">
                <a:solidFill>
                  <a:srgbClr val="1C1C1C"/>
                </a:solidFill>
                <a:latin typeface="Ariel"/>
              </a:rPr>
              <a:t>443 448</a:t>
            </a:r>
            <a:endParaRPr lang="cs-CZ" altLang="cs-CZ" sz="2400" b="1" dirty="0">
              <a:solidFill>
                <a:srgbClr val="1C1C1C"/>
              </a:solidFill>
              <a:latin typeface="Arie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>
              <a:solidFill>
                <a:srgbClr val="1C1C1C"/>
              </a:solidFill>
              <a:latin typeface="Ariel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200" b="1" dirty="0" smtClean="0">
                <a:solidFill>
                  <a:srgbClr val="1C1C1C"/>
                </a:solidFill>
                <a:latin typeface="Ariel"/>
              </a:rPr>
              <a:t>www.unob.cz</a:t>
            </a:r>
            <a:endParaRPr lang="cs-CZ" altLang="cs-CZ" sz="3200" b="1" dirty="0">
              <a:solidFill>
                <a:srgbClr val="1C1C1C"/>
              </a:solidFill>
              <a:latin typeface="Ariel"/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287079" y="6320272"/>
            <a:ext cx="3888870" cy="305380"/>
          </a:xfrm>
        </p:spPr>
        <p:txBody>
          <a:bodyPr/>
          <a:lstStyle/>
          <a:p>
            <a:r>
              <a:rPr lang="cs-CZ" dirty="0" smtClean="0"/>
              <a:t>Kapitán </a:t>
            </a:r>
            <a:r>
              <a:rPr lang="cs-CZ" dirty="0"/>
              <a:t>Ing. Roman HANZLÍK, Ph.D.</a:t>
            </a:r>
          </a:p>
        </p:txBody>
      </p:sp>
    </p:spTree>
    <p:extLst>
      <p:ext uri="{BB962C8B-B14F-4D97-AF65-F5344CB8AC3E}">
        <p14:creationId xmlns:p14="http://schemas.microsoft.com/office/powerpoint/2010/main" val="8143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blackWhite">
          <a:xfrm>
            <a:off x="468313" y="2060575"/>
            <a:ext cx="3960812" cy="865188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ctr" defTabSz="762000" eaLnBrk="0" hangingPunct="0">
              <a:defRPr/>
            </a:pPr>
            <a:r>
              <a:rPr lang="cs-CZ" sz="2400" dirty="0">
                <a:solidFill>
                  <a:srgbClr val="000000"/>
                </a:solidFill>
                <a:latin typeface="Arial" charset="0"/>
              </a:rPr>
              <a:t>Fakulta vojenského leadershipu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blackWhite">
          <a:xfrm>
            <a:off x="480812" y="3025043"/>
            <a:ext cx="3960812" cy="865188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ctr" defTabSz="762000" eaLnBrk="0" hangingPunct="0">
              <a:defRPr/>
            </a:pPr>
            <a:r>
              <a:rPr lang="cs-CZ" sz="2400" dirty="0">
                <a:solidFill>
                  <a:srgbClr val="000000"/>
                </a:solidFill>
                <a:latin typeface="Arial" charset="0"/>
              </a:rPr>
              <a:t>Fakulta </a:t>
            </a: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vojenských technologií</a:t>
            </a:r>
            <a:endParaRPr lang="cs-CZ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blackWhite">
          <a:xfrm>
            <a:off x="486468" y="4819916"/>
            <a:ext cx="3960812" cy="865188"/>
          </a:xfrm>
          <a:prstGeom prst="round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 algn="ctr" defTabSz="762000" eaLnBrk="0" hangingPunct="0">
              <a:defRPr/>
            </a:pPr>
            <a:r>
              <a:rPr lang="cs-CZ" sz="2400" dirty="0">
                <a:solidFill>
                  <a:srgbClr val="000000"/>
                </a:solidFill>
                <a:latin typeface="Arial" charset="0"/>
              </a:rPr>
              <a:t>Fakulta vojenského </a:t>
            </a:r>
            <a:r>
              <a:rPr lang="cs-CZ" sz="2400" dirty="0" smtClean="0">
                <a:solidFill>
                  <a:srgbClr val="000000"/>
                </a:solidFill>
                <a:latin typeface="Arial" charset="0"/>
              </a:rPr>
              <a:t>zdravotnictví</a:t>
            </a:r>
            <a:endParaRPr lang="cs-CZ" sz="2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7792" y="167514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BRNO</a:t>
            </a:r>
          </a:p>
        </p:txBody>
      </p:sp>
      <p:sp>
        <p:nvSpPr>
          <p:cNvPr id="9" name="Obdélník 8"/>
          <p:cNvSpPr/>
          <p:nvPr/>
        </p:nvSpPr>
        <p:spPr>
          <a:xfrm>
            <a:off x="89320" y="4281397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r>
              <a:rPr lang="cs-CZ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HRADEC KRÁLOVÉ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11" y="1521232"/>
            <a:ext cx="3850844" cy="256096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26" y="3973354"/>
            <a:ext cx="3980874" cy="2450209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9097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2435507"/>
            <a:ext cx="7864764" cy="257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Řízení a použití ozbrojených sil –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vojenské prezenční</a:t>
            </a: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Ekonomika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obrany státu –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c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ivilní a vojenské komb. </a:t>
            </a:r>
          </a:p>
          <a:p>
            <a:pPr marL="457200" lvl="0" indent="-793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Logistika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–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civilní</a:t>
            </a:r>
          </a:p>
          <a:p>
            <a:pPr marL="457200" lvl="0" indent="-793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Ochrana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obyvatelstva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64" y="3232727"/>
            <a:ext cx="3140364" cy="3173827"/>
          </a:xfrm>
          <a:prstGeom prst="rect">
            <a:avLst/>
          </a:prstGeom>
          <a:ln cap="rnd">
            <a:solidFill>
              <a:schemeClr val="tx1"/>
            </a:solidFill>
          </a:ln>
          <a:effectLst>
            <a:glow>
              <a:schemeClr val="accent1">
                <a:alpha val="0"/>
              </a:schemeClr>
            </a:glow>
            <a:softEdge rad="381000"/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1209964"/>
            <a:ext cx="9144000" cy="65578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/>
              <a:t>FAKULTA VOJENSKÉHO </a:t>
            </a:r>
            <a:r>
              <a:rPr lang="cs-CZ" sz="3600" dirty="0" smtClean="0"/>
              <a:t>LEADERSHIPU (FVL)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1068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89745"/>
            <a:ext cx="9080626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FVL - Studijní moduly oboru Řízení a použití ozbrojených sil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1604" y="2553077"/>
            <a:ext cx="65863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Vševojskový velitel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Velitel průzkumných jednotek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Velitel ženijních jednotek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Velitel dělostřeleckých jednotek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Velitel chemických jednotek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Vojenská logistika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Řízení finančních zdrojů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Řízení lidských zdrojů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dirty="0" smtClean="0"/>
              <a:t>Management informačních zdrojů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7" y="2553077"/>
            <a:ext cx="5264727" cy="3496722"/>
          </a:xfrm>
          <a:prstGeom prst="rect">
            <a:avLst/>
          </a:prstGeom>
          <a:ln cap="rnd">
            <a:solidFill>
              <a:schemeClr val="tx1"/>
            </a:solidFill>
          </a:ln>
          <a:effectLst>
            <a:glow>
              <a:schemeClr val="accent1">
                <a:alpha val="0"/>
              </a:schemeClr>
            </a:glow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231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490" y="1089745"/>
            <a:ext cx="89685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FAKULTA </a:t>
            </a:r>
            <a:r>
              <a:rPr lang="cs-CZ" sz="4000" dirty="0" smtClean="0"/>
              <a:t>VOJENSKÉHO LEADERSHIPU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blackWhite">
          <a:xfrm>
            <a:off x="1718541" y="1958831"/>
            <a:ext cx="5257800" cy="1223962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Dny </a:t>
            </a: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otevřených dveří: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 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1. prosince 2016</a:t>
            </a:r>
          </a:p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  12.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ledna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		 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9. </a:t>
            </a:r>
            <a:r>
              <a:rPr lang="cs-CZ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února </a:t>
            </a:r>
            <a:r>
              <a:rPr lang="cs-CZ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blackWhite">
          <a:xfrm>
            <a:off x="1042988" y="3372572"/>
            <a:ext cx="5976937" cy="647700"/>
          </a:xfrm>
          <a:prstGeom prst="round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Termín přijímací zkoušky</a:t>
            </a:r>
            <a:r>
              <a:rPr lang="cs-CZ" sz="2000" b="1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: 24. – 28. dubna 2017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blackWhite">
          <a:xfrm>
            <a:off x="1116013" y="4868863"/>
            <a:ext cx="2366962" cy="5048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Přijímací zkoušky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blackWhite">
          <a:xfrm>
            <a:off x="5076825" y="4149725"/>
            <a:ext cx="3743325" cy="50323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studijních předpokladů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blackWhite">
          <a:xfrm>
            <a:off x="5076825" y="4868863"/>
            <a:ext cx="3743325" cy="504825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Angličtina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blackWhite">
          <a:xfrm>
            <a:off x="5076825" y="5589588"/>
            <a:ext cx="3743325" cy="50323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2075" tIns="46038" rIns="92075" bIns="46038"/>
          <a:lstStyle/>
          <a:p>
            <a:pPr>
              <a:buClr>
                <a:schemeClr val="hlink"/>
              </a:buClr>
              <a:buSzPct val="70000"/>
              <a:defRPr/>
            </a:pPr>
            <a:r>
              <a:rPr lang="cs-CZ" sz="2000" b="1" dirty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Test fyzické zdatnosti</a:t>
            </a:r>
            <a:endParaRPr lang="cs-CZ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10" name="Šipka doprava 9"/>
          <p:cNvSpPr/>
          <p:nvPr/>
        </p:nvSpPr>
        <p:spPr>
          <a:xfrm rot="20044559">
            <a:off x="3776663" y="4425950"/>
            <a:ext cx="1081087" cy="360363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3851275" y="4941888"/>
            <a:ext cx="1081088" cy="358775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1445130">
            <a:off x="3792538" y="5462588"/>
            <a:ext cx="1079500" cy="360362"/>
          </a:xfrm>
          <a:prstGeom prst="rightArrow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8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2435507"/>
            <a:ext cx="7864764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Vojenské technologie –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Mgr. vojenské prezenční</a:t>
            </a:r>
          </a:p>
          <a:p>
            <a:pPr lvl="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endParaRPr lang="cs-CZ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pro obranu a bezpečnost – </a:t>
            </a: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Bc.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Civilní prezenční </a:t>
            </a:r>
          </a:p>
          <a:p>
            <a:pPr marL="457200" lvl="0" indent="-793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Komunikační a informační technologie</a:t>
            </a:r>
          </a:p>
          <a:p>
            <a:pPr marL="457200" lvl="0" indent="-793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Technologie pro ochranu majetku a osob</a:t>
            </a:r>
          </a:p>
          <a:p>
            <a:pPr marL="457200" lvl="0" indent="-793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Zbraně a munice </a:t>
            </a:r>
            <a:endParaRPr lang="cs-CZ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793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Letecká technika</a:t>
            </a:r>
          </a:p>
          <a:p>
            <a:pPr marL="457200" lvl="0" indent="-7938" fontAlgn="base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Geografie a meteorologie pro obranu </a:t>
            </a:r>
          </a:p>
          <a:p>
            <a:pPr marL="449262" lvl="0" fontAlgn="base">
              <a:lnSpc>
                <a:spcPct val="90000"/>
              </a:lnSpc>
              <a:spcAft>
                <a:spcPct val="0"/>
              </a:spcAft>
            </a:pPr>
            <a:r>
              <a:rPr lang="cs-CZ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 bezpečnost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209964"/>
            <a:ext cx="9144000" cy="65578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600" dirty="0"/>
              <a:t>FAKULTA </a:t>
            </a:r>
            <a:r>
              <a:rPr lang="cs-CZ" sz="3600" dirty="0" smtClean="0"/>
              <a:t>VOJENSKÝCH TECHNOLOGIÍ (FVT)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91" y="3473749"/>
            <a:ext cx="3697216" cy="2996952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14837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89745"/>
            <a:ext cx="9080626" cy="1325563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FVT - Studijní moduly oboru Vojenské technologie</a:t>
            </a:r>
            <a:endParaRPr lang="cs-CZ" sz="3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Kapitán Ing. Roman HANZLÍK, Ph.D.</a:t>
            </a:r>
          </a:p>
        </p:txBody>
      </p:sp>
      <p:sp>
        <p:nvSpPr>
          <p:cNvPr id="4" name="Obdélník 3"/>
          <p:cNvSpPr/>
          <p:nvPr/>
        </p:nvSpPr>
        <p:spPr>
          <a:xfrm>
            <a:off x="206949" y="2386823"/>
            <a:ext cx="88723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Automatizované systémy velení a řízení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Bojová a speciální vozidla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Komunikační a informační systémy – informační technologie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/>
              <a:t>Komunikační a informační systémy – </a:t>
            </a:r>
            <a:r>
              <a:rPr lang="cs-CZ" sz="1600" dirty="0" smtClean="0"/>
              <a:t>komunikační </a:t>
            </a:r>
            <a:r>
              <a:rPr lang="cs-CZ" sz="1600" dirty="0"/>
              <a:t>technologie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Vojenská geografie a meteorologie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Radiolokace a elektronický boj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Letecká technika – avionika a výzbroj		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Letecká technika – draky a motory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Letecké radionavigační systémy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Letecký štábní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Letištní technické zabezpečení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Řízení letového provozu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Vojenský pilot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Zbraně a munice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1600" dirty="0" smtClean="0"/>
              <a:t>Ženijní technologie</a:t>
            </a: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24" y="3154218"/>
            <a:ext cx="4938376" cy="3703782"/>
          </a:xfrm>
          <a:prstGeom prst="rect">
            <a:avLst/>
          </a:prstGeom>
          <a:effectLst>
            <a:softEdge rad="381000"/>
          </a:effectLst>
        </p:spPr>
      </p:pic>
    </p:spTree>
    <p:extLst>
      <p:ext uri="{BB962C8B-B14F-4D97-AF65-F5344CB8AC3E}">
        <p14:creationId xmlns:p14="http://schemas.microsoft.com/office/powerpoint/2010/main" val="323940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-CJ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-UO_CJ.potx" id="{DFA47A39-A9C9-4E16-8CC7-5A22FFFD64DC}" vid="{4459DEFE-F490-40BB-91E1-1401F3C78CC5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E72E70A5301C43B6B807AF35F2C36A" ma:contentTypeVersion="7" ma:contentTypeDescription="Vytvořit nový dokument" ma:contentTypeScope="" ma:versionID="46587a05f4121e26ef46f354573a829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a7303bae0f94081bdef11d44ee62ce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Datum zahájení plánování" ma:internalName="PublishingStartDate">
      <xsd:simpleType>
        <xsd:restriction base="dms:Unknown"/>
      </xsd:simpleType>
    </xsd:element>
    <xsd:element name="PublishingExpirationDate" ma:index="8" nillable="true" ma:displayName="Datum ukončení plánování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9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SharedContentType xmlns="Microsoft.SharePoint.Taxonomy.ContentTypeSync" SourceId="5b80e54c-f650-4555-b073-c28f0a639d38" ContentTypeId="0x01" PreviousValue="false"/>
</file>

<file path=customXml/itemProps1.xml><?xml version="1.0" encoding="utf-8"?>
<ds:datastoreItem xmlns:ds="http://schemas.openxmlformats.org/officeDocument/2006/customXml" ds:itemID="{0FB80390-879F-4D08-9F77-611D67F125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DBBFCA-6B19-4D16-AD11-8E38F10E3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25E2D3-5031-4A8E-9180-546124E7B1D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purl.org/dc/elements/1.1/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4D76E21-F2D2-4188-8AEE-6FEF0457F7E6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UO-CJ</Template>
  <TotalTime>2371</TotalTime>
  <Words>1093</Words>
  <Application>Microsoft Office PowerPoint</Application>
  <PresentationFormat>Předvádění na obrazovce (4:3)</PresentationFormat>
  <Paragraphs>258</Paragraphs>
  <Slides>31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UO-CJ</vt:lpstr>
      <vt:lpstr>UNIVERZITA OBRANY</vt:lpstr>
      <vt:lpstr>O UNIVERZITĚ OBRANY</vt:lpstr>
      <vt:lpstr>Prezentace aplikace PowerPoint</vt:lpstr>
      <vt:lpstr>Prezentace aplikace PowerPoint</vt:lpstr>
      <vt:lpstr>Prezentace aplikace PowerPoint</vt:lpstr>
      <vt:lpstr>FVL - Studijní moduly oboru Řízení a použití ozbrojených sil</vt:lpstr>
      <vt:lpstr>FAKULTA VOJENSKÉHO LEADERSHIPU </vt:lpstr>
      <vt:lpstr>Prezentace aplikace PowerPoint</vt:lpstr>
      <vt:lpstr>FVT - Studijní moduly oboru Vojenské technologie</vt:lpstr>
      <vt:lpstr>FAKULTA VOJENSKÝCH TECHNOLOGIÍ</vt:lpstr>
      <vt:lpstr>PŘÍPRAVNÉ KURZY PRO UCHAZEČE O STUDIUM NA UO</vt:lpstr>
      <vt:lpstr>PŘÍPRAVNÉ KURZY PRO UCHAZEČE O STUDIUM NA FVL a FVT UO</vt:lpstr>
      <vt:lpstr>Prezentace aplikace PowerPoint</vt:lpstr>
      <vt:lpstr>PŘIJÍMACÍ ZKOUŠKA</vt:lpstr>
      <vt:lpstr>PŘIJÍMACÍ ZKOUŠKA</vt:lpstr>
      <vt:lpstr>PŘIJÍMACÍ ZKOUŠKA</vt:lpstr>
      <vt:lpstr>TEST FYZICKÉ ZDATNOSTI – přijímací zkouška</vt:lpstr>
      <vt:lpstr>JAK SE STÁT STUDENTEM, VOJÁKEM?</vt:lpstr>
      <vt:lpstr>VÝHODY VOJENSKÉHO STUDIA</vt:lpstr>
      <vt:lpstr>Prezentace aplikace PowerPoint</vt:lpstr>
      <vt:lpstr>SPORTOVNÍ MOŽNOSTI</vt:lpstr>
      <vt:lpstr>  KULTURNÍ MOŽNOSTI</vt:lpstr>
      <vt:lpstr>NAŠE POŽADAVKY</vt:lpstr>
      <vt:lpstr>SPECIÁLNÍ TĚLESNÁ PŘÍPRAVA</vt:lpstr>
      <vt:lpstr>VÝCVIKOVÉ KURZY</vt:lpstr>
      <vt:lpstr>VOJENSKÝ VÝCVIK VYŠKOV</vt:lpstr>
      <vt:lpstr>Student UO – voják z povolání</vt:lpstr>
      <vt:lpstr>TERMÍN PODÁNÍ PŘIHLÁŠKY    FVL a FVT do 31. března 2017  FVZ do 28. února 2017</vt:lpstr>
      <vt:lpstr>Prezentace aplikace PowerPoint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UNIVERZITA OBRANY</dc:title>
  <dc:creator>Hanzlík Roman</dc:creator>
  <cp:lastModifiedBy>admw7</cp:lastModifiedBy>
  <cp:revision>55</cp:revision>
  <dcterms:created xsi:type="dcterms:W3CDTF">2015-09-15T10:31:57Z</dcterms:created>
  <dcterms:modified xsi:type="dcterms:W3CDTF">2017-01-16T07:34:37Z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ruh formuláře">
    <vt:lpwstr>204;#formulář, tiskopis|b7bc9acc-f246-4e63-8602-34c2e87c6787</vt:lpwstr>
  </property>
  <property fmtid="{D5CDD505-2E9C-101B-9397-08002B2CF9AE}" pid="3" name="Jazyk formuláře">
    <vt:lpwstr>74;#CZ|4cf588e9-28d1-4332-9271-f5c1eec57f3c</vt:lpwstr>
  </property>
  <property fmtid="{D5CDD505-2E9C-101B-9397-08002B2CF9AE}" pid="4" name="ContentTypeId">
    <vt:lpwstr>0x010100F7E72E70A5301C43B6B807AF35F2C36A</vt:lpwstr>
  </property>
  <property fmtid="{D5CDD505-2E9C-101B-9397-08002B2CF9AE}" pid="5" name="Klasifikace">
    <vt:lpwstr>281;#Bez klasifikace|7df1a0eb-04ec-4b97-9af9-94f2a6947eb8</vt:lpwstr>
  </property>
  <property fmtid="{D5CDD505-2E9C-101B-9397-08002B2CF9AE}" pid="6" name="Oblast formuláře">
    <vt:lpwstr/>
  </property>
</Properties>
</file>